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8" r:id="rId3"/>
    <p:sldId id="294" r:id="rId4"/>
    <p:sldId id="281" r:id="rId5"/>
    <p:sldId id="279" r:id="rId6"/>
    <p:sldId id="282" r:id="rId7"/>
    <p:sldId id="280" r:id="rId8"/>
    <p:sldId id="265" r:id="rId9"/>
    <p:sldId id="259" r:id="rId10"/>
    <p:sldId id="260" r:id="rId11"/>
    <p:sldId id="261" r:id="rId12"/>
    <p:sldId id="276" r:id="rId13"/>
    <p:sldId id="262" r:id="rId14"/>
    <p:sldId id="263" r:id="rId15"/>
    <p:sldId id="283" r:id="rId16"/>
  </p:sldIdLst>
  <p:sldSz cx="12192000" cy="6858000"/>
  <p:notesSz cx="7102475" cy="10231120"/>
  <p:embeddedFontLst>
    <p:embeddedFont>
      <p:font typeface="Calibri Light" panose="020F0302020204030204" charset="0"/>
      <p:regular r:id="rId21"/>
      <p:italic r:id="rId22"/>
    </p:embeddedFont>
    <p:embeddedFont>
      <p:font typeface="Calibri" panose="020F0502020204030204" charset="0"/>
      <p:regular r:id="rId23"/>
      <p:bold r:id="rId24"/>
      <p:italic r:id="rId25"/>
      <p:boldItalic r:id="rId26"/>
    </p:embeddedFont>
    <p:embeddedFont>
      <p:font typeface="方正仿宋_GB2312" panose="02000000000000000000" charset="-122"/>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甘 甘" initials="甘甘"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00" autoAdjust="0"/>
    <p:restoredTop sz="94660"/>
  </p:normalViewPr>
  <p:slideViewPr>
    <p:cSldViewPr snapToGrid="0">
      <p:cViewPr varScale="1">
        <p:scale>
          <a:sx n="93" d="100"/>
          <a:sy n="93" d="100"/>
        </p:scale>
        <p:origin x="84"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2.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C6B6D73-CE43-462B-8EE1-7AF93A239A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23E928-CEEB-46EC-B7BB-18923B2BEC0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6B6D73-CE43-462B-8EE1-7AF93A239A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3E928-CEEB-46EC-B7BB-18923B2BEC0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9465" y="1329690"/>
            <a:ext cx="10515600" cy="616585"/>
          </a:xfrm>
        </p:spPr>
        <p:txBody>
          <a:bodyPr>
            <a:noAutofit/>
          </a:bodyPr>
          <a:lstStyle/>
          <a:p>
            <a:pPr algn="ctr"/>
            <a:r>
              <a:rPr lang="zh-CN" altLang="en-US"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rPr>
              <a:t>很重要</a:t>
            </a:r>
            <a:r>
              <a:rPr lang="en-US" altLang="zh-CN"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rPr>
              <a:t>---</a:t>
            </a:r>
            <a:r>
              <a:rPr lang="zh-CN" altLang="en-US"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rPr>
              <a:t>原材料供货补充技术要求</a:t>
            </a:r>
            <a:endParaRPr lang="zh-CN" altLang="en-US"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endParaRPr>
          </a:p>
        </p:txBody>
      </p:sp>
      <p:sp>
        <p:nvSpPr>
          <p:cNvPr id="3" name="内容占位符 2"/>
          <p:cNvSpPr>
            <a:spLocks noGrp="1"/>
          </p:cNvSpPr>
          <p:nvPr>
            <p:ph idx="1"/>
          </p:nvPr>
        </p:nvSpPr>
        <p:spPr>
          <a:xfrm>
            <a:off x="721360" y="1666875"/>
            <a:ext cx="10593705" cy="4689475"/>
          </a:xfrm>
        </p:spPr>
        <p:txBody>
          <a:bodyPr>
            <a:normAutofit/>
          </a:bodyPr>
          <a:lstStyle/>
          <a:p>
            <a:endParaRPr lang="en-US" altLang="zh-CN" sz="1400" dirty="0">
              <a:latin typeface="+mn-ea"/>
            </a:endParaRPr>
          </a:p>
          <a:p>
            <a:pPr marL="0" indent="0">
              <a:lnSpc>
                <a:spcPct val="100000"/>
              </a:lnSpc>
              <a:buNone/>
            </a:pPr>
            <a:r>
              <a:rPr lang="en-US" altLang="zh-CN" sz="2400" dirty="0">
                <a:latin typeface="+mn-ea"/>
              </a:rPr>
              <a:t>1</a:t>
            </a:r>
            <a:r>
              <a:rPr lang="zh-CN" altLang="en-US" sz="2400" dirty="0">
                <a:latin typeface="+mn-ea"/>
              </a:rPr>
              <a:t>、供货商发货时请勿将配件拆分，</a:t>
            </a:r>
            <a:r>
              <a:rPr lang="zh-CN" altLang="en-US" sz="2400" b="1" dirty="0">
                <a:solidFill>
                  <a:srgbClr val="FF0000"/>
                </a:solidFill>
                <a:latin typeface="+mn-ea"/>
              </a:rPr>
              <a:t>所供材料需分项目包装</a:t>
            </a:r>
            <a:r>
              <a:rPr lang="zh-CN" altLang="en-US" sz="2400" dirty="0">
                <a:latin typeface="+mn-ea"/>
              </a:rPr>
              <a:t>，所供零部件需带钢厂原厂材质证明（若无原版，需要提供彩色扫描打印版，</a:t>
            </a:r>
            <a:r>
              <a:rPr lang="zh-CN" altLang="en-US" sz="2400" dirty="0">
                <a:solidFill>
                  <a:srgbClr val="FF0000"/>
                </a:solidFill>
                <a:latin typeface="+mn-ea"/>
                <a:sym typeface="+mn-ea"/>
              </a:rPr>
              <a:t>并加盖供货商单位公章</a:t>
            </a:r>
            <a:r>
              <a:rPr lang="en-US" altLang="zh-CN" sz="2400" dirty="0">
                <a:solidFill>
                  <a:srgbClr val="FF0000"/>
                </a:solidFill>
                <a:latin typeface="+mn-ea"/>
                <a:sym typeface="+mn-ea"/>
              </a:rPr>
              <a:t>/</a:t>
            </a:r>
            <a:r>
              <a:rPr lang="zh-CN" altLang="en-US" sz="2400" dirty="0">
                <a:solidFill>
                  <a:srgbClr val="FF0000"/>
                </a:solidFill>
                <a:latin typeface="+mn-ea"/>
                <a:sym typeface="+mn-ea"/>
              </a:rPr>
              <a:t>质检章</a:t>
            </a:r>
            <a:r>
              <a:rPr lang="zh-CN" altLang="en-US" sz="2400" dirty="0">
                <a:latin typeface="+mn-ea"/>
              </a:rPr>
              <a:t>）和生产制造厂家出厂检验报告</a:t>
            </a:r>
            <a:r>
              <a:rPr lang="zh-CN" altLang="en-US" sz="2400" dirty="0">
                <a:solidFill>
                  <a:srgbClr val="FF0000"/>
                </a:solidFill>
                <a:latin typeface="+mn-ea"/>
              </a:rPr>
              <a:t>，随货物一起装箱。</a:t>
            </a:r>
            <a:r>
              <a:rPr lang="zh-CN" altLang="en-US" sz="2400" dirty="0">
                <a:latin typeface="+mn-ea"/>
              </a:rPr>
              <a:t>发货清单上必须注明所属项目号</a:t>
            </a:r>
            <a:r>
              <a:rPr lang="en-US" altLang="zh-CN" sz="2400" dirty="0">
                <a:latin typeface="+mn-ea"/>
              </a:rPr>
              <a:t>(</a:t>
            </a:r>
            <a:r>
              <a:rPr lang="zh-CN" altLang="en-US" sz="2400" dirty="0">
                <a:latin typeface="+mn-ea"/>
              </a:rPr>
              <a:t>例：</a:t>
            </a:r>
            <a:r>
              <a:rPr lang="en-US" altLang="zh-CN" sz="2400" dirty="0">
                <a:latin typeface="+mn-ea"/>
              </a:rPr>
              <a:t>23-ZHQ-067)</a:t>
            </a:r>
            <a:r>
              <a:rPr lang="zh-CN" altLang="en-US" sz="2400" dirty="0">
                <a:latin typeface="+mn-ea"/>
              </a:rPr>
              <a:t> 。</a:t>
            </a:r>
            <a:endParaRPr lang="en-US" altLang="zh-CN" sz="2400" dirty="0">
              <a:latin typeface="+mn-ea"/>
            </a:endParaRPr>
          </a:p>
          <a:p>
            <a:pPr marL="0" indent="0">
              <a:lnSpc>
                <a:spcPct val="100000"/>
              </a:lnSpc>
              <a:buNone/>
            </a:pPr>
            <a:r>
              <a:rPr lang="en-US" altLang="zh-CN" sz="2400" dirty="0">
                <a:latin typeface="+mn-ea"/>
              </a:rPr>
              <a:t>2</a:t>
            </a:r>
            <a:r>
              <a:rPr lang="zh-CN" altLang="en-US" sz="2400" dirty="0">
                <a:latin typeface="+mn-ea"/>
              </a:rPr>
              <a:t>、所有法兰均需配</a:t>
            </a:r>
            <a:r>
              <a:rPr lang="zh-CN" altLang="en-US" sz="2400" dirty="0">
                <a:solidFill>
                  <a:srgbClr val="FF0000"/>
                </a:solidFill>
                <a:latin typeface="+mn-ea"/>
              </a:rPr>
              <a:t>塑料法兰盖保护法兰密封面</a:t>
            </a:r>
            <a:r>
              <a:rPr lang="zh-CN" altLang="en-US" sz="2400" dirty="0">
                <a:latin typeface="+mn-ea"/>
              </a:rPr>
              <a:t>。</a:t>
            </a:r>
            <a:endParaRPr lang="en-US" altLang="zh-CN" sz="2400" dirty="0">
              <a:latin typeface="+mn-ea"/>
            </a:endParaRPr>
          </a:p>
          <a:p>
            <a:pPr marL="0" indent="0">
              <a:lnSpc>
                <a:spcPct val="100000"/>
              </a:lnSpc>
              <a:buNone/>
            </a:pPr>
            <a:r>
              <a:rPr lang="en-US" altLang="zh-CN" sz="2400" dirty="0">
                <a:latin typeface="+mn-ea"/>
              </a:rPr>
              <a:t>3</a:t>
            </a:r>
            <a:r>
              <a:rPr lang="zh-CN" altLang="en-US" sz="2400" dirty="0">
                <a:latin typeface="+mn-ea"/>
              </a:rPr>
              <a:t>、封头</a:t>
            </a:r>
            <a:r>
              <a:rPr lang="en-US" altLang="zh-CN" sz="2400" dirty="0">
                <a:latin typeface="+mn-ea"/>
              </a:rPr>
              <a:t>/</a:t>
            </a:r>
            <a:r>
              <a:rPr lang="zh-CN" altLang="en-US" sz="2400" dirty="0">
                <a:latin typeface="+mn-ea"/>
              </a:rPr>
              <a:t>管帽顶部中心按订货清单要求开孔外坡口角度</a:t>
            </a:r>
            <a:r>
              <a:rPr lang="en-US" altLang="zh-CN" sz="2400" dirty="0">
                <a:latin typeface="+mn-ea"/>
              </a:rPr>
              <a:t>30</a:t>
            </a:r>
            <a:r>
              <a:rPr lang="zh-CN" altLang="en-US" sz="2400" dirty="0">
                <a:latin typeface="+mn-ea"/>
              </a:rPr>
              <a:t>度。</a:t>
            </a:r>
            <a:r>
              <a:rPr lang="zh-CN" altLang="en-US" sz="2400" dirty="0">
                <a:solidFill>
                  <a:srgbClr val="FF0000"/>
                </a:solidFill>
                <a:latin typeface="+mn-ea"/>
              </a:rPr>
              <a:t>带颈法兰端部及接管</a:t>
            </a:r>
            <a:r>
              <a:rPr lang="zh-CN" altLang="en-US" sz="2400" dirty="0">
                <a:latin typeface="+mn-ea"/>
              </a:rPr>
              <a:t>一端打坡口，外坡口角度</a:t>
            </a:r>
            <a:r>
              <a:rPr lang="en-US" altLang="zh-CN" sz="2400" dirty="0">
                <a:latin typeface="+mn-ea"/>
              </a:rPr>
              <a:t>30</a:t>
            </a:r>
            <a:r>
              <a:rPr lang="zh-CN" altLang="en-US" sz="2400" dirty="0">
                <a:latin typeface="+mn-ea"/>
              </a:rPr>
              <a:t>度，</a:t>
            </a:r>
            <a:r>
              <a:rPr lang="zh-CN" altLang="en-US" sz="2400" dirty="0">
                <a:solidFill>
                  <a:srgbClr val="FF0000"/>
                </a:solidFill>
                <a:latin typeface="+mn-ea"/>
              </a:rPr>
              <a:t>坡口不留直边</a:t>
            </a:r>
            <a:r>
              <a:rPr lang="zh-CN" altLang="en-US" sz="2400" dirty="0">
                <a:latin typeface="+mn-ea"/>
              </a:rPr>
              <a:t>。</a:t>
            </a:r>
            <a:endParaRPr lang="en-US" altLang="zh-CN" sz="2400" dirty="0">
              <a:latin typeface="+mn-ea"/>
            </a:endParaRPr>
          </a:p>
          <a:p>
            <a:pPr marL="0" indent="0">
              <a:lnSpc>
                <a:spcPct val="100000"/>
              </a:lnSpc>
              <a:buNone/>
            </a:pPr>
            <a:r>
              <a:rPr lang="en-US" altLang="zh-CN" sz="2400" dirty="0">
                <a:latin typeface="+mn-ea"/>
              </a:rPr>
              <a:t>4</a:t>
            </a:r>
            <a:r>
              <a:rPr lang="zh-CN" altLang="en-US" sz="2400" dirty="0">
                <a:latin typeface="+mn-ea"/>
              </a:rPr>
              <a:t>、碳钢螺柱螺母垫圈要求</a:t>
            </a:r>
            <a:r>
              <a:rPr lang="zh-CN" altLang="en-US" sz="2400" dirty="0">
                <a:solidFill>
                  <a:srgbClr val="FF0000"/>
                </a:solidFill>
                <a:latin typeface="+mn-ea"/>
              </a:rPr>
              <a:t>达克罗涂层</a:t>
            </a:r>
            <a:r>
              <a:rPr lang="zh-CN" altLang="en-US" sz="2400" dirty="0">
                <a:latin typeface="+mn-ea"/>
              </a:rPr>
              <a:t>。</a:t>
            </a:r>
            <a:endParaRPr lang="en-US" altLang="zh-CN" sz="2400" dirty="0">
              <a:latin typeface="+mn-ea"/>
            </a:endParaRPr>
          </a:p>
          <a:p>
            <a:pPr marL="0" indent="0">
              <a:lnSpc>
                <a:spcPct val="100000"/>
              </a:lnSpc>
              <a:buNone/>
            </a:pPr>
            <a:r>
              <a:rPr lang="en-US" altLang="zh-CN" sz="2400" dirty="0">
                <a:latin typeface="+mn-ea"/>
              </a:rPr>
              <a:t>5</a:t>
            </a:r>
            <a:r>
              <a:rPr lang="zh-CN" altLang="en-US" sz="2400" dirty="0">
                <a:latin typeface="+mn-ea"/>
              </a:rPr>
              <a:t>、芯壳芯盖严格按照图纸要求加工，不得有毛刺，台阶，变形等（芯盖一般建议线切割后喷丸）。</a:t>
            </a:r>
            <a:endParaRPr lang="en-US" altLang="zh-CN" sz="2400" dirty="0">
              <a:latin typeface="+mn-ea"/>
            </a:endParaRPr>
          </a:p>
          <a:p>
            <a:pPr>
              <a:lnSpc>
                <a:spcPct val="100000"/>
              </a:lnSpc>
            </a:pPr>
            <a:endParaRPr lang="en-US" altLang="zh-CN" sz="2400" dirty="0">
              <a:latin typeface="+mn-ea"/>
            </a:endParaRPr>
          </a:p>
        </p:txBody>
      </p:sp>
      <p:sp>
        <p:nvSpPr>
          <p:cNvPr id="4" name="标题 1"/>
          <p:cNvSpPr>
            <a:spLocks noGrp="1"/>
          </p:cNvSpPr>
          <p:nvPr/>
        </p:nvSpPr>
        <p:spPr>
          <a:xfrm>
            <a:off x="926465" y="389255"/>
            <a:ext cx="10515600" cy="616585"/>
          </a:xfrm>
          <a:prstGeom prst="rect">
            <a:avLst/>
          </a:prstGeom>
        </p:spPr>
        <p:txBody>
          <a:bodyPr vert="horz" lIns="91440" tIns="45720" rIns="91440" bIns="45720" rtlCol="0" anchor="ctr">
            <a:noAutofit/>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sz="3200" b="1" dirty="0">
                <a:ln/>
                <a:solidFill>
                  <a:schemeClr val="tx1"/>
                </a:solidFill>
                <a:effectLst>
                  <a:glow rad="228600">
                    <a:schemeClr val="accent4">
                      <a:satMod val="175000"/>
                      <a:alpha val="40000"/>
                    </a:schemeClr>
                  </a:glow>
                  <a:outerShdw blurRad="38100" dist="19050" dir="2700000" algn="tl" rotWithShape="0">
                    <a:schemeClr val="dk1">
                      <a:alpha val="40000"/>
                    </a:schemeClr>
                  </a:outerShdw>
                </a:effectLst>
                <a:highlight>
                  <a:srgbClr val="FFFF00"/>
                </a:highlight>
                <a:latin typeface="方正仿宋_GB2312" panose="02000000000000000000" charset="-122"/>
                <a:ea typeface="方正仿宋_GB2312" panose="02000000000000000000" charset="-122"/>
                <a:cs typeface="方正仿宋_GB2312" panose="02000000000000000000" charset="-122"/>
              </a:rPr>
              <a:t>本附件很重要，请供货商认真仔细查看。</a:t>
            </a:r>
            <a:endParaRPr lang="zh-CN" sz="3200" b="1" dirty="0">
              <a:ln/>
              <a:solidFill>
                <a:schemeClr val="tx1"/>
              </a:solidFill>
              <a:effectLst>
                <a:glow rad="228600">
                  <a:schemeClr val="accent4">
                    <a:satMod val="175000"/>
                    <a:alpha val="40000"/>
                  </a:schemeClr>
                </a:glow>
                <a:outerShdw blurRad="38100" dist="19050" dir="2700000" algn="tl" rotWithShape="0">
                  <a:schemeClr val="dk1">
                    <a:alpha val="40000"/>
                  </a:schemeClr>
                </a:outerShdw>
              </a:effectLst>
              <a:highlight>
                <a:srgbClr val="FFFF00"/>
              </a:highlight>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40265" b="10668"/>
          <a:stretch>
            <a:fillRect/>
          </a:stretch>
        </p:blipFill>
        <p:spPr>
          <a:xfrm>
            <a:off x="254289" y="932688"/>
            <a:ext cx="7645365" cy="5001768"/>
          </a:xfrm>
          <a:prstGeom prst="rect">
            <a:avLst/>
          </a:prstGeom>
        </p:spPr>
      </p:pic>
      <p:sp>
        <p:nvSpPr>
          <p:cNvPr id="5" name="文本框 4"/>
          <p:cNvSpPr txBox="1"/>
          <p:nvPr/>
        </p:nvSpPr>
        <p:spPr>
          <a:xfrm>
            <a:off x="8075168" y="1093694"/>
            <a:ext cx="3758244" cy="4524315"/>
          </a:xfrm>
          <a:prstGeom prst="rect">
            <a:avLst/>
          </a:prstGeom>
          <a:noFill/>
        </p:spPr>
        <p:txBody>
          <a:bodyPr wrap="square" rtlCol="0">
            <a:spAutoFit/>
          </a:bodyPr>
          <a:lstStyle/>
          <a:p>
            <a:r>
              <a:rPr lang="zh-CN" altLang="en-US" sz="3200" b="1" dirty="0">
                <a:solidFill>
                  <a:srgbClr val="FF0000"/>
                </a:solidFill>
              </a:rPr>
              <a:t>存在这种喷砂后还存在的划痕，不合格。请选用一级管，二级管在喷砂后有砂眼、纹路等，我方会退货，焊接、喷砂及相应的物流费用由管件供货商承担。</a:t>
            </a:r>
            <a:endParaRPr lang="zh-CN" altLang="en-US" sz="3200" b="1" dirty="0">
              <a:solidFill>
                <a:srgbClr val="FF0000"/>
              </a:solidFill>
            </a:endParaRPr>
          </a:p>
        </p:txBody>
      </p:sp>
      <p:sp>
        <p:nvSpPr>
          <p:cNvPr id="6" name="左箭头 5"/>
          <p:cNvSpPr/>
          <p:nvPr/>
        </p:nvSpPr>
        <p:spPr>
          <a:xfrm>
            <a:off x="1919858" y="3679698"/>
            <a:ext cx="6155310" cy="3701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53060" y="830580"/>
            <a:ext cx="7776845" cy="5771515"/>
          </a:xfrm>
          <a:prstGeom prst="rect">
            <a:avLst/>
          </a:prstGeom>
        </p:spPr>
      </p:pic>
      <p:sp>
        <p:nvSpPr>
          <p:cNvPr id="5" name="文本框 4"/>
          <p:cNvSpPr txBox="1"/>
          <p:nvPr/>
        </p:nvSpPr>
        <p:spPr>
          <a:xfrm>
            <a:off x="8075168" y="991743"/>
            <a:ext cx="3944112" cy="4030980"/>
          </a:xfrm>
          <a:prstGeom prst="rect">
            <a:avLst/>
          </a:prstGeom>
          <a:noFill/>
        </p:spPr>
        <p:txBody>
          <a:bodyPr wrap="square" rtlCol="0">
            <a:spAutoFit/>
          </a:bodyPr>
          <a:lstStyle/>
          <a:p>
            <a:r>
              <a:rPr lang="zh-CN" altLang="en-US" sz="3200" b="1" dirty="0">
                <a:solidFill>
                  <a:srgbClr val="FF0000"/>
                </a:solidFill>
              </a:rPr>
              <a:t>存在这种喷砂后还存在的划痕，不合格。请选用一级管，二级管在喷砂后有砂眼、纹路等，我方会退货，焊接、喷砂及相应的物流费用由管件供货商承担。</a:t>
            </a:r>
            <a:endParaRPr lang="zh-CN" altLang="en-US" sz="3200" b="1" dirty="0">
              <a:solidFill>
                <a:srgbClr val="FF0000"/>
              </a:solidFill>
            </a:endParaRPr>
          </a:p>
        </p:txBody>
      </p:sp>
      <p:sp>
        <p:nvSpPr>
          <p:cNvPr id="6" name="左箭头 5"/>
          <p:cNvSpPr/>
          <p:nvPr/>
        </p:nvSpPr>
        <p:spPr>
          <a:xfrm>
            <a:off x="3655060" y="3531235"/>
            <a:ext cx="4474845" cy="3702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1339" y="0"/>
            <a:ext cx="3857625" cy="6858000"/>
          </a:xfrm>
          <a:prstGeom prst="rect">
            <a:avLst/>
          </a:prstGeom>
        </p:spPr>
      </p:pic>
      <p:sp>
        <p:nvSpPr>
          <p:cNvPr id="5" name="文本框 4"/>
          <p:cNvSpPr txBox="1"/>
          <p:nvPr/>
        </p:nvSpPr>
        <p:spPr>
          <a:xfrm>
            <a:off x="6062472" y="2304288"/>
            <a:ext cx="6129528" cy="1077218"/>
          </a:xfrm>
          <a:prstGeom prst="rect">
            <a:avLst/>
          </a:prstGeom>
          <a:noFill/>
        </p:spPr>
        <p:txBody>
          <a:bodyPr wrap="square" rtlCol="0">
            <a:spAutoFit/>
          </a:bodyPr>
          <a:lstStyle/>
          <a:p>
            <a:r>
              <a:rPr lang="zh-CN" altLang="en-US" sz="3200" b="1" dirty="0">
                <a:solidFill>
                  <a:srgbClr val="FF0000"/>
                </a:solidFill>
              </a:rPr>
              <a:t>芯壳芯盖尺寸严格参照图纸，此种现象不合格。</a:t>
            </a:r>
            <a:endParaRPr lang="zh-CN" altLang="en-US" sz="3200" b="1" dirty="0">
              <a:solidFill>
                <a:srgbClr val="FF0000"/>
              </a:solidFill>
            </a:endParaRPr>
          </a:p>
        </p:txBody>
      </p:sp>
      <p:sp>
        <p:nvSpPr>
          <p:cNvPr id="6" name="左箭头 5"/>
          <p:cNvSpPr/>
          <p:nvPr/>
        </p:nvSpPr>
        <p:spPr>
          <a:xfrm>
            <a:off x="3386327" y="2718973"/>
            <a:ext cx="2565274" cy="3701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a:off x="170688" y="-100584"/>
            <a:ext cx="9144000" cy="6858000"/>
          </a:xfrm>
          <a:prstGeom prst="rect">
            <a:avLst/>
          </a:prstGeom>
        </p:spPr>
      </p:pic>
      <p:sp>
        <p:nvSpPr>
          <p:cNvPr id="5" name="文本框 4"/>
          <p:cNvSpPr txBox="1"/>
          <p:nvPr/>
        </p:nvSpPr>
        <p:spPr>
          <a:xfrm>
            <a:off x="5934456" y="2916936"/>
            <a:ext cx="6129528" cy="1077218"/>
          </a:xfrm>
          <a:prstGeom prst="rect">
            <a:avLst/>
          </a:prstGeom>
          <a:noFill/>
        </p:spPr>
        <p:txBody>
          <a:bodyPr wrap="square" rtlCol="0">
            <a:spAutoFit/>
          </a:bodyPr>
          <a:lstStyle/>
          <a:p>
            <a:r>
              <a:rPr lang="zh-CN" altLang="en-US" sz="3200" b="1" dirty="0">
                <a:solidFill>
                  <a:srgbClr val="FF0000"/>
                </a:solidFill>
              </a:rPr>
              <a:t>芯壳内部不满足要求，粗糙度不达标，此种现象不合格。</a:t>
            </a:r>
            <a:endParaRPr lang="zh-CN" altLang="en-US" sz="3200" b="1" dirty="0">
              <a:solidFill>
                <a:srgbClr val="FF0000"/>
              </a:solidFill>
            </a:endParaRPr>
          </a:p>
        </p:txBody>
      </p:sp>
      <p:sp>
        <p:nvSpPr>
          <p:cNvPr id="6" name="左箭头 5"/>
          <p:cNvSpPr/>
          <p:nvPr/>
        </p:nvSpPr>
        <p:spPr>
          <a:xfrm>
            <a:off x="5681471" y="4145437"/>
            <a:ext cx="2565274" cy="3701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左箭头 6"/>
          <p:cNvSpPr/>
          <p:nvPr/>
        </p:nvSpPr>
        <p:spPr>
          <a:xfrm>
            <a:off x="5370574" y="4929999"/>
            <a:ext cx="4376929" cy="3701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062472" y="5300144"/>
            <a:ext cx="6129528" cy="1077218"/>
          </a:xfrm>
          <a:prstGeom prst="rect">
            <a:avLst/>
          </a:prstGeom>
          <a:noFill/>
        </p:spPr>
        <p:txBody>
          <a:bodyPr wrap="square" rtlCol="0">
            <a:spAutoFit/>
          </a:bodyPr>
          <a:lstStyle/>
          <a:p>
            <a:r>
              <a:rPr lang="zh-CN" altLang="en-US" sz="3200" b="1" dirty="0">
                <a:solidFill>
                  <a:srgbClr val="FF0000"/>
                </a:solidFill>
              </a:rPr>
              <a:t>芯壳凹槽处有台阶，此种现象不合格。</a:t>
            </a:r>
            <a:endParaRPr lang="zh-CN" altLang="en-US" sz="3200" b="1"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7545" y="441502"/>
            <a:ext cx="3493215" cy="465762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8916" y="441502"/>
            <a:ext cx="3493215" cy="4657620"/>
          </a:xfrm>
          <a:prstGeom prst="rect">
            <a:avLst/>
          </a:prstGeom>
        </p:spPr>
      </p:pic>
      <p:sp>
        <p:nvSpPr>
          <p:cNvPr id="6" name="文本框 5"/>
          <p:cNvSpPr txBox="1"/>
          <p:nvPr/>
        </p:nvSpPr>
        <p:spPr>
          <a:xfrm>
            <a:off x="1085996" y="5351912"/>
            <a:ext cx="6129528" cy="584775"/>
          </a:xfrm>
          <a:prstGeom prst="rect">
            <a:avLst/>
          </a:prstGeom>
          <a:noFill/>
        </p:spPr>
        <p:txBody>
          <a:bodyPr wrap="square" rtlCol="0">
            <a:spAutoFit/>
          </a:bodyPr>
          <a:lstStyle/>
          <a:p>
            <a:r>
              <a:rPr lang="zh-CN" altLang="en-US" sz="3200" b="1" dirty="0">
                <a:solidFill>
                  <a:srgbClr val="FF0000"/>
                </a:solidFill>
              </a:rPr>
              <a:t>钢板卷制不合格产品。</a:t>
            </a:r>
            <a:endParaRPr lang="zh-CN" altLang="en-US" sz="3200" b="1" dirty="0">
              <a:solidFill>
                <a:srgbClr val="FF0000"/>
              </a:solidFill>
            </a:endParaRPr>
          </a:p>
        </p:txBody>
      </p:sp>
      <p:sp>
        <p:nvSpPr>
          <p:cNvPr id="2" name="左箭头 1"/>
          <p:cNvSpPr/>
          <p:nvPr/>
        </p:nvSpPr>
        <p:spPr>
          <a:xfrm rot="5160000">
            <a:off x="1336547" y="4013103"/>
            <a:ext cx="2565274" cy="3701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箭头 3"/>
          <p:cNvSpPr/>
          <p:nvPr/>
        </p:nvSpPr>
        <p:spPr>
          <a:xfrm rot="5160000">
            <a:off x="5758052" y="3874038"/>
            <a:ext cx="2565274" cy="3701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1160" y="1222375"/>
            <a:ext cx="10593705" cy="4812665"/>
          </a:xfrm>
        </p:spPr>
        <p:txBody>
          <a:bodyPr>
            <a:noAutofit/>
          </a:bodyPr>
          <a:lstStyle/>
          <a:p>
            <a:pPr>
              <a:lnSpc>
                <a:spcPct val="100000"/>
              </a:lnSpc>
            </a:pPr>
            <a:r>
              <a:rPr lang="en-US" altLang="zh-CN" sz="2400" dirty="0">
                <a:latin typeface="+mn-ea"/>
              </a:rPr>
              <a:t>6</a:t>
            </a:r>
            <a:r>
              <a:rPr lang="zh-CN" altLang="en-US" sz="2400" dirty="0">
                <a:latin typeface="+mn-ea"/>
              </a:rPr>
              <a:t>、</a:t>
            </a:r>
            <a:r>
              <a:rPr lang="zh-CN" altLang="en-US" sz="2400" dirty="0">
                <a:solidFill>
                  <a:srgbClr val="FF0000"/>
                </a:solidFill>
                <a:latin typeface="+mn-ea"/>
              </a:rPr>
              <a:t>芯壳和接管</a:t>
            </a:r>
            <a:r>
              <a:rPr lang="zh-CN" altLang="en-US" sz="2400" dirty="0">
                <a:latin typeface="+mn-ea"/>
              </a:rPr>
              <a:t>原材料优先选用无缝钢管，若直径太大无合适的无缝钢管需要用钢板卷板焊接的，应提前通知我方质检员（李工</a:t>
            </a:r>
            <a:r>
              <a:rPr lang="en-US" altLang="zh-CN" sz="2400" dirty="0">
                <a:latin typeface="+mn-ea"/>
              </a:rPr>
              <a:t>15969840600</a:t>
            </a:r>
            <a:r>
              <a:rPr lang="zh-CN" altLang="en-US" sz="2400" dirty="0">
                <a:latin typeface="+mn-ea"/>
              </a:rPr>
              <a:t>）得到同意后方可替代，</a:t>
            </a:r>
            <a:r>
              <a:rPr lang="zh-CN" altLang="en-US" sz="2400" dirty="0">
                <a:latin typeface="+mn-ea"/>
                <a:sym typeface="+mn-ea"/>
              </a:rPr>
              <a:t>最多</a:t>
            </a:r>
            <a:r>
              <a:rPr lang="zh-CN" altLang="en-US" sz="2400" dirty="0">
                <a:latin typeface="+mn-ea"/>
              </a:rPr>
              <a:t>只允许一条纵焊缝。</a:t>
            </a:r>
            <a:endParaRPr lang="en-US" altLang="zh-CN" sz="2400" dirty="0">
              <a:latin typeface="+mn-ea"/>
            </a:endParaRPr>
          </a:p>
          <a:p>
            <a:pPr>
              <a:lnSpc>
                <a:spcPct val="100000"/>
              </a:lnSpc>
            </a:pPr>
            <a:r>
              <a:rPr lang="zh-CN" altLang="en-US" sz="2400" dirty="0">
                <a:latin typeface="+mn-ea"/>
              </a:rPr>
              <a:t>施焊人员应具有</a:t>
            </a:r>
            <a:r>
              <a:rPr lang="zh-CN" altLang="en-US" sz="2400" dirty="0">
                <a:solidFill>
                  <a:srgbClr val="FF0000"/>
                </a:solidFill>
                <a:latin typeface="+mn-ea"/>
              </a:rPr>
              <a:t>压力容器焊工证</a:t>
            </a:r>
            <a:r>
              <a:rPr lang="zh-CN" altLang="en-US" sz="2400" dirty="0">
                <a:latin typeface="+mn-ea"/>
              </a:rPr>
              <a:t>，焊接接头应符合</a:t>
            </a:r>
            <a:r>
              <a:rPr lang="en-US" altLang="zh-CN" sz="2400" dirty="0">
                <a:solidFill>
                  <a:srgbClr val="FF0000"/>
                </a:solidFill>
                <a:latin typeface="+mn-ea"/>
              </a:rPr>
              <a:t>NB/T 47015-2011《</a:t>
            </a:r>
            <a:r>
              <a:rPr lang="zh-CN" altLang="en-US" sz="2400" dirty="0">
                <a:solidFill>
                  <a:srgbClr val="FF0000"/>
                </a:solidFill>
                <a:latin typeface="+mn-ea"/>
              </a:rPr>
              <a:t>压力容器焊接规程</a:t>
            </a:r>
            <a:r>
              <a:rPr lang="en-US" altLang="zh-CN" sz="2400" dirty="0">
                <a:solidFill>
                  <a:srgbClr val="FF0000"/>
                </a:solidFill>
                <a:latin typeface="+mn-ea"/>
              </a:rPr>
              <a:t>》</a:t>
            </a:r>
            <a:r>
              <a:rPr lang="zh-CN" altLang="en-US" sz="2400" dirty="0">
                <a:latin typeface="+mn-ea"/>
              </a:rPr>
              <a:t>相关要求，采用</a:t>
            </a:r>
            <a:r>
              <a:rPr lang="zh-CN" altLang="en-US" sz="2400" dirty="0">
                <a:solidFill>
                  <a:srgbClr val="FF0000"/>
                </a:solidFill>
                <a:latin typeface="+mn-ea"/>
              </a:rPr>
              <a:t>全焊透结构</a:t>
            </a:r>
            <a:r>
              <a:rPr lang="zh-CN" altLang="en-US" sz="2400" dirty="0">
                <a:latin typeface="+mn-ea"/>
              </a:rPr>
              <a:t>，并</a:t>
            </a:r>
            <a:r>
              <a:rPr lang="zh-CN" altLang="en-US" sz="2400" dirty="0">
                <a:highlight>
                  <a:srgbClr val="FFFF00"/>
                </a:highlight>
                <a:latin typeface="+mn-ea"/>
              </a:rPr>
              <a:t>附带</a:t>
            </a:r>
            <a:r>
              <a:rPr lang="en-US" altLang="zh-CN" sz="2400" dirty="0">
                <a:highlight>
                  <a:srgbClr val="FFFF00"/>
                </a:highlight>
                <a:latin typeface="+mn-ea"/>
              </a:rPr>
              <a:t>RT</a:t>
            </a:r>
            <a:r>
              <a:rPr lang="zh-CN" altLang="en-US" sz="2400" dirty="0">
                <a:highlight>
                  <a:srgbClr val="FFFF00"/>
                </a:highlight>
                <a:latin typeface="+mn-ea"/>
              </a:rPr>
              <a:t>检测报告</a:t>
            </a:r>
            <a:r>
              <a:rPr lang="zh-CN" altLang="en-US" sz="2400" dirty="0">
                <a:latin typeface="+mn-ea"/>
              </a:rPr>
              <a:t>，检测技术等级</a:t>
            </a:r>
            <a:r>
              <a:rPr lang="en-US" altLang="zh-CN" sz="2400" dirty="0">
                <a:latin typeface="+mn-ea"/>
              </a:rPr>
              <a:t>AB</a:t>
            </a:r>
            <a:r>
              <a:rPr lang="zh-CN" altLang="en-US" sz="2400" dirty="0">
                <a:latin typeface="+mn-ea"/>
              </a:rPr>
              <a:t>级，探伤比例</a:t>
            </a:r>
            <a:r>
              <a:rPr lang="en-US" altLang="zh-CN" sz="2400" dirty="0">
                <a:latin typeface="+mn-ea"/>
              </a:rPr>
              <a:t>100%</a:t>
            </a:r>
            <a:r>
              <a:rPr lang="zh-CN" altLang="en-US" sz="2400" dirty="0">
                <a:latin typeface="+mn-ea"/>
              </a:rPr>
              <a:t>，合格等级</a:t>
            </a:r>
            <a:r>
              <a:rPr lang="en-US" altLang="zh-CN" sz="2400" dirty="0">
                <a:latin typeface="+mn-ea"/>
              </a:rPr>
              <a:t>Ⅱ</a:t>
            </a:r>
            <a:r>
              <a:rPr lang="zh-CN" altLang="en-US" sz="2400" dirty="0">
                <a:latin typeface="+mn-ea"/>
              </a:rPr>
              <a:t>。</a:t>
            </a:r>
            <a:endParaRPr lang="en-US" altLang="zh-CN" sz="2400" dirty="0">
              <a:latin typeface="+mn-ea"/>
            </a:endParaRPr>
          </a:p>
          <a:p>
            <a:pPr>
              <a:lnSpc>
                <a:spcPct val="100000"/>
              </a:lnSpc>
            </a:pPr>
            <a:r>
              <a:rPr lang="zh-CN" altLang="en-US" sz="2400" dirty="0">
                <a:solidFill>
                  <a:srgbClr val="FF0000"/>
                </a:solidFill>
                <a:latin typeface="+mn-ea"/>
              </a:rPr>
              <a:t>用于制作芯壳</a:t>
            </a:r>
            <a:r>
              <a:rPr lang="zh-CN" altLang="en-US" sz="2400" dirty="0">
                <a:latin typeface="+mn-ea"/>
              </a:rPr>
              <a:t>的钢板卷管探伤合格后，原材料按图纸尺寸内外加工，加工后应满足芯壳加工图中尺寸及粗糙度要求，并无明显的焊接痕迹；</a:t>
            </a:r>
            <a:r>
              <a:rPr lang="zh-CN" altLang="en-US" sz="2400" dirty="0">
                <a:solidFill>
                  <a:srgbClr val="FF0000"/>
                </a:solidFill>
                <a:latin typeface="+mn-ea"/>
              </a:rPr>
              <a:t>用作接管的大直径钢板卷管探伤合格后</a:t>
            </a:r>
            <a:r>
              <a:rPr lang="zh-CN" altLang="en-US" sz="2400" dirty="0">
                <a:latin typeface="+mn-ea"/>
              </a:rPr>
              <a:t>，将焊缝余高打磨至与母材齐平，焊接接头处的环向棱角应满足下图</a:t>
            </a:r>
            <a:r>
              <a:rPr lang="en-US" altLang="zh-CN" sz="2400" dirty="0">
                <a:latin typeface="+mn-ea"/>
              </a:rPr>
              <a:t>1</a:t>
            </a:r>
            <a:r>
              <a:rPr lang="zh-CN" altLang="en-US" sz="2400" dirty="0">
                <a:latin typeface="+mn-ea"/>
              </a:rPr>
              <a:t>所示。在焊接接头环向棱角</a:t>
            </a:r>
            <a:r>
              <a:rPr lang="en-US" altLang="zh-CN" sz="2400" dirty="0">
                <a:latin typeface="+mn-ea"/>
              </a:rPr>
              <a:t>E</a:t>
            </a:r>
            <a:r>
              <a:rPr lang="zh-CN" altLang="en-US" sz="2400" dirty="0">
                <a:latin typeface="+mn-ea"/>
              </a:rPr>
              <a:t>，宜用弦长等于</a:t>
            </a:r>
            <a:r>
              <a:rPr lang="en-US" altLang="zh-CN" sz="2400" dirty="0">
                <a:latin typeface="+mn-ea"/>
              </a:rPr>
              <a:t>Di/6,</a:t>
            </a:r>
            <a:r>
              <a:rPr lang="zh-CN" altLang="en-US" sz="2400" dirty="0">
                <a:latin typeface="+mn-ea"/>
              </a:rPr>
              <a:t>且不小于</a:t>
            </a:r>
            <a:r>
              <a:rPr lang="en-US" altLang="zh-CN" sz="2400" dirty="0">
                <a:latin typeface="+mn-ea"/>
              </a:rPr>
              <a:t>300mm</a:t>
            </a:r>
            <a:r>
              <a:rPr lang="zh-CN" altLang="en-US" sz="2400" dirty="0">
                <a:latin typeface="+mn-ea"/>
              </a:rPr>
              <a:t>的内样板检查，如下图，其</a:t>
            </a:r>
            <a:r>
              <a:rPr lang="en-US" altLang="zh-CN" sz="2400" dirty="0">
                <a:latin typeface="+mn-ea"/>
              </a:rPr>
              <a:t>E</a:t>
            </a:r>
            <a:r>
              <a:rPr lang="zh-CN" altLang="en-US" sz="2400" dirty="0">
                <a:latin typeface="+mn-ea"/>
              </a:rPr>
              <a:t>值不得大于</a:t>
            </a:r>
            <a:r>
              <a:rPr lang="en-US" altLang="zh-CN" sz="2400" dirty="0">
                <a:latin typeface="+mn-ea"/>
              </a:rPr>
              <a:t>(</a:t>
            </a:r>
            <a:r>
              <a:rPr lang="el-GR" altLang="zh-CN" sz="2400" dirty="0">
                <a:latin typeface="+mn-ea"/>
              </a:rPr>
              <a:t>δ</a:t>
            </a:r>
            <a:r>
              <a:rPr lang="en-US" altLang="zh-CN" sz="2400" dirty="0">
                <a:latin typeface="+mn-ea"/>
              </a:rPr>
              <a:t>s/10+2)mm,</a:t>
            </a:r>
            <a:r>
              <a:rPr lang="zh-CN" altLang="en-US" sz="2400" dirty="0">
                <a:latin typeface="+mn-ea"/>
              </a:rPr>
              <a:t>且不大于</a:t>
            </a:r>
            <a:r>
              <a:rPr lang="en-US" altLang="zh-CN" sz="2400" dirty="0">
                <a:latin typeface="+mn-ea"/>
              </a:rPr>
              <a:t>5mm</a:t>
            </a:r>
            <a:r>
              <a:rPr lang="zh-CN" altLang="en-US" sz="2400" dirty="0">
                <a:latin typeface="+mn-ea"/>
              </a:rPr>
              <a:t>。</a:t>
            </a:r>
            <a:endParaRPr lang="zh-CN" altLang="en-US" sz="2400" dirty="0">
              <a:latin typeface="+mn-ea"/>
            </a:endParaRPr>
          </a:p>
        </p:txBody>
      </p:sp>
      <p:sp>
        <p:nvSpPr>
          <p:cNvPr id="5" name="标题 4"/>
          <p:cNvSpPr>
            <a:spLocks noGrp="1"/>
          </p:cNvSpPr>
          <p:nvPr>
            <p:ph type="title"/>
          </p:nvPr>
        </p:nvSpPr>
        <p:spPr>
          <a:xfrm>
            <a:off x="721360" y="403860"/>
            <a:ext cx="10515600" cy="616585"/>
          </a:xfrm>
        </p:spPr>
        <p:txBody>
          <a:bodyPr>
            <a:noAutofit/>
          </a:bodyPr>
          <a:p>
            <a:pPr algn="ctr"/>
            <a:r>
              <a:rPr lang="zh-CN" altLang="en-US"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rPr>
              <a:t>很重要</a:t>
            </a:r>
            <a:r>
              <a:rPr lang="en-US" altLang="zh-CN"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rPr>
              <a:t>---</a:t>
            </a:r>
            <a:r>
              <a:rPr lang="zh-CN" altLang="en-US"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rPr>
              <a:t>原材料供货补充技术要求</a:t>
            </a:r>
            <a:endParaRPr lang="zh-CN" altLang="en-US"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72620" y="1790289"/>
            <a:ext cx="5333396" cy="2617802"/>
          </a:xfrm>
          <a:prstGeom prst="rect">
            <a:avLst/>
          </a:prstGeom>
        </p:spPr>
      </p:pic>
      <p:sp>
        <p:nvSpPr>
          <p:cNvPr id="4" name="内容占位符 2"/>
          <p:cNvSpPr txBox="1"/>
          <p:nvPr/>
        </p:nvSpPr>
        <p:spPr>
          <a:xfrm>
            <a:off x="760288" y="523983"/>
            <a:ext cx="10459092" cy="14692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900" dirty="0">
              <a:latin typeface="+mn-ea"/>
            </a:endParaRPr>
          </a:p>
          <a:p>
            <a:r>
              <a:rPr lang="zh-CN" altLang="en-US" sz="1900" dirty="0">
                <a:latin typeface="+mn-ea"/>
              </a:rPr>
              <a:t>同一断面上的最大内径于最小内径之差，如图</a:t>
            </a:r>
            <a:r>
              <a:rPr lang="en-US" altLang="zh-CN" sz="1900" dirty="0">
                <a:latin typeface="+mn-ea"/>
              </a:rPr>
              <a:t>2</a:t>
            </a:r>
            <a:r>
              <a:rPr lang="zh-CN" altLang="en-US" sz="1900" dirty="0">
                <a:latin typeface="+mn-ea"/>
              </a:rPr>
              <a:t>所示，应不大于该断面内径</a:t>
            </a:r>
            <a:r>
              <a:rPr lang="en-US" altLang="zh-CN" sz="1900" dirty="0">
                <a:latin typeface="+mn-ea"/>
              </a:rPr>
              <a:t>Di</a:t>
            </a:r>
            <a:r>
              <a:rPr lang="zh-CN" altLang="en-US" sz="1900" dirty="0">
                <a:latin typeface="+mn-ea"/>
              </a:rPr>
              <a:t>的</a:t>
            </a:r>
            <a:r>
              <a:rPr lang="en-US" altLang="zh-CN" sz="1900" dirty="0">
                <a:latin typeface="+mn-ea"/>
              </a:rPr>
              <a:t>1%</a:t>
            </a:r>
            <a:r>
              <a:rPr lang="zh-CN" altLang="en-US" sz="1900" dirty="0">
                <a:latin typeface="+mn-ea"/>
              </a:rPr>
              <a:t>，且不大于</a:t>
            </a:r>
            <a:endParaRPr lang="en-US" altLang="zh-CN" sz="1900" dirty="0">
              <a:latin typeface="+mn-ea"/>
            </a:endParaRPr>
          </a:p>
          <a:p>
            <a:r>
              <a:rPr lang="en-US" altLang="zh-CN" sz="1900" dirty="0">
                <a:latin typeface="+mn-ea"/>
              </a:rPr>
              <a:t>25mm</a:t>
            </a:r>
            <a:r>
              <a:rPr lang="zh-CN" altLang="en-US" sz="1900" dirty="0">
                <a:latin typeface="+mn-ea"/>
              </a:rPr>
              <a:t>。</a:t>
            </a:r>
            <a:endParaRPr lang="zh-CN" altLang="en-US" sz="1900" dirty="0"/>
          </a:p>
          <a:p>
            <a:endParaRPr lang="en-US" altLang="zh-CN" sz="1900" dirty="0">
              <a:latin typeface="+mn-ea"/>
            </a:endParaRPr>
          </a:p>
        </p:txBody>
      </p:sp>
      <p:sp>
        <p:nvSpPr>
          <p:cNvPr id="6" name="标题 1"/>
          <p:cNvSpPr txBox="1"/>
          <p:nvPr/>
        </p:nvSpPr>
        <p:spPr>
          <a:xfrm>
            <a:off x="-1618482" y="4680983"/>
            <a:ext cx="10515600" cy="14567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t>图</a:t>
            </a:r>
            <a:r>
              <a:rPr lang="en-US" altLang="zh-CN" sz="2000" dirty="0"/>
              <a:t>1</a:t>
            </a:r>
            <a:endParaRPr lang="zh-CN" altLang="en-US" sz="2000" dirty="0"/>
          </a:p>
        </p:txBody>
      </p:sp>
      <p:pic>
        <p:nvPicPr>
          <p:cNvPr id="9" name="图片 8"/>
          <p:cNvPicPr>
            <a:picLocks noChangeAspect="1"/>
          </p:cNvPicPr>
          <p:nvPr/>
        </p:nvPicPr>
        <p:blipFill>
          <a:blip r:embed="rId2"/>
          <a:stretch>
            <a:fillRect/>
          </a:stretch>
        </p:blipFill>
        <p:spPr>
          <a:xfrm>
            <a:off x="7068812" y="2253491"/>
            <a:ext cx="4576174" cy="2242142"/>
          </a:xfrm>
          <a:prstGeom prst="rect">
            <a:avLst/>
          </a:prstGeom>
        </p:spPr>
      </p:pic>
      <p:sp>
        <p:nvSpPr>
          <p:cNvPr id="10" name="标题 1"/>
          <p:cNvSpPr txBox="1"/>
          <p:nvPr/>
        </p:nvSpPr>
        <p:spPr>
          <a:xfrm>
            <a:off x="4099099" y="4680983"/>
            <a:ext cx="10515600" cy="14567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t>图</a:t>
            </a:r>
            <a:r>
              <a:rPr lang="en-US" altLang="zh-CN" sz="2000" dirty="0"/>
              <a:t>2</a:t>
            </a:r>
            <a:endParaRPr lang="zh-CN"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657225" y="160242"/>
            <a:ext cx="10696575" cy="65834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900" dirty="0">
              <a:latin typeface="+mn-ea"/>
            </a:endParaRPr>
          </a:p>
          <a:p>
            <a:pPr marL="0" indent="0">
              <a:buNone/>
            </a:pPr>
            <a:r>
              <a:rPr lang="en-US" altLang="zh-CN" sz="1900" dirty="0">
                <a:latin typeface="+mn-ea"/>
              </a:rPr>
              <a:t>7</a:t>
            </a:r>
            <a:r>
              <a:rPr lang="zh-CN" altLang="en-US" sz="1900" dirty="0">
                <a:latin typeface="+mn-ea"/>
              </a:rPr>
              <a:t>、</a:t>
            </a:r>
            <a:r>
              <a:rPr lang="zh-CN" altLang="en-US" sz="1800" dirty="0"/>
              <a:t>壳体法兰应按图</a:t>
            </a:r>
            <a:r>
              <a:rPr lang="en-US" altLang="zh-CN" sz="1800" dirty="0"/>
              <a:t>3</a:t>
            </a:r>
            <a:r>
              <a:rPr lang="zh-CN" altLang="en-US" sz="1800" dirty="0"/>
              <a:t>要求加工</a:t>
            </a:r>
            <a:r>
              <a:rPr lang="en-US" altLang="zh-CN" sz="1800" dirty="0"/>
              <a:t>M8</a:t>
            </a:r>
            <a:r>
              <a:rPr lang="zh-CN" altLang="en-US" sz="1800" dirty="0"/>
              <a:t>静电跨接固定螺栓孔，并按图</a:t>
            </a:r>
            <a:r>
              <a:rPr lang="en-US" altLang="zh-CN" sz="1800" dirty="0"/>
              <a:t>4</a:t>
            </a:r>
            <a:r>
              <a:rPr lang="zh-CN" altLang="en-US" sz="1800" dirty="0"/>
              <a:t>要求沿虚线将直边削薄，削薄后的</a:t>
            </a:r>
            <a:endParaRPr lang="en-US" altLang="zh-CN" sz="1800" dirty="0"/>
          </a:p>
          <a:p>
            <a:pPr marL="0" indent="0">
              <a:buNone/>
            </a:pPr>
            <a:r>
              <a:rPr lang="zh-CN" altLang="en-US" sz="1800" dirty="0"/>
              <a:t>厚度见料单。</a:t>
            </a:r>
            <a:endParaRPr lang="zh-CN" altLang="en-US" sz="1800" dirty="0"/>
          </a:p>
          <a:p>
            <a:endParaRPr lang="zh-CN" altLang="en-US" sz="1900" dirty="0"/>
          </a:p>
        </p:txBody>
      </p:sp>
      <p:pic>
        <p:nvPicPr>
          <p:cNvPr id="3" name="图片 2"/>
          <p:cNvPicPr>
            <a:picLocks noChangeAspect="1"/>
          </p:cNvPicPr>
          <p:nvPr/>
        </p:nvPicPr>
        <p:blipFill>
          <a:blip r:embed="rId1"/>
          <a:stretch>
            <a:fillRect/>
          </a:stretch>
        </p:blipFill>
        <p:spPr>
          <a:xfrm>
            <a:off x="1213188" y="1585513"/>
            <a:ext cx="2875927" cy="3686974"/>
          </a:xfrm>
          <a:prstGeom prst="rect">
            <a:avLst/>
          </a:prstGeom>
        </p:spPr>
      </p:pic>
      <p:sp>
        <p:nvSpPr>
          <p:cNvPr id="5" name="标题 1"/>
          <p:cNvSpPr txBox="1"/>
          <p:nvPr/>
        </p:nvSpPr>
        <p:spPr>
          <a:xfrm>
            <a:off x="3372204" y="5598777"/>
            <a:ext cx="10515600" cy="14567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t>图</a:t>
            </a:r>
            <a:r>
              <a:rPr lang="en-US" altLang="zh-CN" sz="2000" dirty="0"/>
              <a:t>4</a:t>
            </a:r>
            <a:endParaRPr lang="zh-CN" altLang="en-US" sz="2000" dirty="0"/>
          </a:p>
        </p:txBody>
      </p:sp>
      <p:pic>
        <p:nvPicPr>
          <p:cNvPr id="6" name="图片 5"/>
          <p:cNvPicPr>
            <a:picLocks noChangeAspect="1"/>
          </p:cNvPicPr>
          <p:nvPr/>
        </p:nvPicPr>
        <p:blipFill>
          <a:blip r:embed="rId2"/>
          <a:stretch>
            <a:fillRect/>
          </a:stretch>
        </p:blipFill>
        <p:spPr>
          <a:xfrm>
            <a:off x="6005512" y="1487060"/>
            <a:ext cx="4682555" cy="2764826"/>
          </a:xfrm>
          <a:prstGeom prst="rect">
            <a:avLst/>
          </a:prstGeom>
        </p:spPr>
      </p:pic>
      <p:sp>
        <p:nvSpPr>
          <p:cNvPr id="7" name="标题 1"/>
          <p:cNvSpPr txBox="1"/>
          <p:nvPr/>
        </p:nvSpPr>
        <p:spPr>
          <a:xfrm>
            <a:off x="-2259747" y="5613503"/>
            <a:ext cx="10515600" cy="14567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000" dirty="0"/>
              <a:t>图</a:t>
            </a:r>
            <a:r>
              <a:rPr lang="en-US" altLang="zh-CN" sz="2000" dirty="0"/>
              <a:t>3</a:t>
            </a:r>
            <a:endParaRPr lang="zh-CN" alt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657225" y="160242"/>
            <a:ext cx="10696575" cy="65834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900" dirty="0">
              <a:latin typeface="+mn-ea"/>
            </a:endParaRPr>
          </a:p>
          <a:p>
            <a:pPr marL="0" indent="0">
              <a:buNone/>
            </a:pPr>
            <a:r>
              <a:rPr lang="en-US" altLang="zh-CN" sz="1900" dirty="0">
                <a:latin typeface="+mn-ea"/>
              </a:rPr>
              <a:t>8</a:t>
            </a:r>
            <a:r>
              <a:rPr lang="zh-CN" altLang="en-US" sz="1900" dirty="0">
                <a:latin typeface="+mn-ea"/>
              </a:rPr>
              <a:t>、</a:t>
            </a:r>
            <a:r>
              <a:rPr lang="en-US" altLang="zh-CN" sz="1900" dirty="0">
                <a:latin typeface="+mn-ea"/>
              </a:rPr>
              <a:t>Q245R</a:t>
            </a:r>
            <a:r>
              <a:rPr lang="zh-CN" altLang="en-US" sz="1900" dirty="0">
                <a:latin typeface="+mn-ea"/>
              </a:rPr>
              <a:t>及</a:t>
            </a:r>
            <a:r>
              <a:rPr lang="en-US" altLang="zh-CN" sz="1900" dirty="0">
                <a:latin typeface="+mn-ea"/>
              </a:rPr>
              <a:t>Q345R</a:t>
            </a:r>
            <a:r>
              <a:rPr lang="zh-CN" altLang="en-US" sz="1900" dirty="0">
                <a:latin typeface="+mn-ea"/>
              </a:rPr>
              <a:t>钢板应符合 </a:t>
            </a:r>
            <a:r>
              <a:rPr lang="en-US" altLang="zh-CN" sz="1900" dirty="0">
                <a:latin typeface="+mn-ea"/>
              </a:rPr>
              <a:t>GB/T 713《</a:t>
            </a:r>
            <a:r>
              <a:rPr lang="zh-CN" altLang="en-US" sz="1900" dirty="0">
                <a:latin typeface="+mn-ea"/>
              </a:rPr>
              <a:t>锅炉和压力容器用钢板</a:t>
            </a:r>
            <a:r>
              <a:rPr lang="en-US" altLang="zh-CN" sz="1900" dirty="0">
                <a:latin typeface="+mn-ea"/>
              </a:rPr>
              <a:t>》</a:t>
            </a:r>
            <a:r>
              <a:rPr lang="zh-CN" altLang="en-US" sz="1900" dirty="0">
                <a:latin typeface="+mn-ea"/>
              </a:rPr>
              <a:t>规定，供货状态为热轧；</a:t>
            </a:r>
            <a:endParaRPr lang="en-US" altLang="zh-CN" sz="1900" dirty="0">
              <a:latin typeface="+mn-ea"/>
            </a:endParaRPr>
          </a:p>
          <a:p>
            <a:r>
              <a:rPr lang="en-US" altLang="zh-CN" sz="1900" dirty="0">
                <a:latin typeface="+mn-ea"/>
              </a:rPr>
              <a:t>20</a:t>
            </a:r>
            <a:r>
              <a:rPr lang="zh-CN" altLang="en-US" sz="1900" dirty="0">
                <a:latin typeface="+mn-ea"/>
              </a:rPr>
              <a:t>锻件按 </a:t>
            </a:r>
            <a:r>
              <a:rPr lang="en-US" altLang="zh-CN" sz="1900" dirty="0">
                <a:latin typeface="+mn-ea"/>
              </a:rPr>
              <a:t>NB/T 47008《</a:t>
            </a:r>
            <a:r>
              <a:rPr lang="zh-CN" altLang="en-US" sz="1900" dirty="0">
                <a:latin typeface="+mn-ea"/>
              </a:rPr>
              <a:t>承压设备用碳素钢和合金钢锻件</a:t>
            </a:r>
            <a:r>
              <a:rPr lang="en-US" altLang="zh-CN" sz="1900" dirty="0">
                <a:latin typeface="+mn-ea"/>
              </a:rPr>
              <a:t>》</a:t>
            </a:r>
            <a:r>
              <a:rPr lang="zh-CN" altLang="en-US" sz="1900" dirty="0">
                <a:latin typeface="+mn-ea"/>
              </a:rPr>
              <a:t>中相应等级要求进行制造、检验和验收，</a:t>
            </a:r>
            <a:endParaRPr lang="en-US" altLang="zh-CN" sz="1900" dirty="0">
              <a:latin typeface="+mn-ea"/>
            </a:endParaRPr>
          </a:p>
          <a:p>
            <a:r>
              <a:rPr lang="zh-CN" altLang="en-US" sz="1900" dirty="0">
                <a:latin typeface="+mn-ea"/>
              </a:rPr>
              <a:t>供货状态为正火；</a:t>
            </a:r>
            <a:endParaRPr lang="en-US" altLang="zh-CN" sz="1900" dirty="0">
              <a:latin typeface="+mn-ea"/>
            </a:endParaRPr>
          </a:p>
          <a:p>
            <a:r>
              <a:rPr lang="en-US" altLang="zh-CN" sz="1900" dirty="0">
                <a:latin typeface="+mn-ea"/>
              </a:rPr>
              <a:t>20</a:t>
            </a:r>
            <a:r>
              <a:rPr lang="zh-CN" altLang="en-US" sz="1900" dirty="0">
                <a:latin typeface="+mn-ea"/>
              </a:rPr>
              <a:t>无缝钢管应符合 </a:t>
            </a:r>
            <a:r>
              <a:rPr lang="en-US" altLang="zh-CN" sz="1900" dirty="0">
                <a:latin typeface="+mn-ea"/>
              </a:rPr>
              <a:t>GB/T 9948《</a:t>
            </a:r>
            <a:r>
              <a:rPr lang="zh-CN" altLang="en-US" sz="1900" dirty="0">
                <a:latin typeface="+mn-ea"/>
              </a:rPr>
              <a:t>石油裂化用无缝钢管</a:t>
            </a:r>
            <a:r>
              <a:rPr lang="en-US" altLang="zh-CN" sz="1900" dirty="0">
                <a:latin typeface="+mn-ea"/>
              </a:rPr>
              <a:t>》</a:t>
            </a:r>
            <a:r>
              <a:rPr lang="zh-CN" altLang="en-US" sz="1900" dirty="0">
                <a:latin typeface="+mn-ea"/>
              </a:rPr>
              <a:t>中规定，供货状态为正火</a:t>
            </a:r>
            <a:r>
              <a:rPr lang="en-US" altLang="zh-CN" sz="1900" dirty="0">
                <a:latin typeface="+mn-ea"/>
              </a:rPr>
              <a:t>;</a:t>
            </a:r>
            <a:endParaRPr lang="en-US" altLang="zh-CN" sz="1900" dirty="0">
              <a:latin typeface="+mn-ea"/>
            </a:endParaRPr>
          </a:p>
          <a:p>
            <a:r>
              <a:rPr lang="zh-CN" altLang="zh-CN" sz="1900" dirty="0">
                <a:latin typeface="+mn-ea"/>
              </a:rPr>
              <a:t>不锈钢板应符合</a:t>
            </a:r>
            <a:r>
              <a:rPr lang="en-US" altLang="zh-CN" sz="1900" dirty="0">
                <a:latin typeface="+mn-ea"/>
              </a:rPr>
              <a:t> GB/T 24511</a:t>
            </a:r>
            <a:r>
              <a:rPr lang="zh-CN" altLang="zh-CN" sz="1900" dirty="0">
                <a:latin typeface="+mn-ea"/>
              </a:rPr>
              <a:t>《承压设备用不锈钢和耐热钢钢板及钢带》，供货状态为固溶；</a:t>
            </a:r>
            <a:endParaRPr lang="en-US" altLang="zh-CN" sz="1900" dirty="0">
              <a:latin typeface="+mn-ea"/>
            </a:endParaRPr>
          </a:p>
          <a:p>
            <a:r>
              <a:rPr lang="zh-CN" altLang="zh-CN" sz="1900" dirty="0">
                <a:latin typeface="+mn-ea"/>
              </a:rPr>
              <a:t>不锈钢锻件按</a:t>
            </a:r>
            <a:r>
              <a:rPr lang="en-US" altLang="zh-CN" sz="1900" dirty="0">
                <a:latin typeface="+mn-ea"/>
              </a:rPr>
              <a:t> NB/T 47010</a:t>
            </a:r>
            <a:r>
              <a:rPr lang="zh-CN" altLang="zh-CN" sz="1900" dirty="0">
                <a:latin typeface="+mn-ea"/>
              </a:rPr>
              <a:t>《承压设备用不锈钢和耐热钢锻件》中</a:t>
            </a:r>
            <a:r>
              <a:rPr lang="zh-CN" altLang="en-US" sz="1900" dirty="0">
                <a:latin typeface="+mn-ea"/>
              </a:rPr>
              <a:t>相应等级</a:t>
            </a:r>
            <a:r>
              <a:rPr lang="zh-CN" altLang="zh-CN" sz="1900" dirty="0">
                <a:latin typeface="+mn-ea"/>
              </a:rPr>
              <a:t>要求进行制造、检验和</a:t>
            </a:r>
            <a:endParaRPr lang="en-US" altLang="zh-CN" sz="1900" dirty="0">
              <a:latin typeface="+mn-ea"/>
            </a:endParaRPr>
          </a:p>
          <a:p>
            <a:r>
              <a:rPr lang="zh-CN" altLang="zh-CN" sz="1900" dirty="0">
                <a:latin typeface="+mn-ea"/>
              </a:rPr>
              <a:t>验收，供货状态为固溶；</a:t>
            </a:r>
            <a:endParaRPr lang="en-US" altLang="zh-CN" sz="1900" dirty="0">
              <a:latin typeface="+mn-ea"/>
            </a:endParaRPr>
          </a:p>
          <a:p>
            <a:r>
              <a:rPr lang="zh-CN" altLang="zh-CN" sz="1900" dirty="0">
                <a:latin typeface="+mn-ea"/>
              </a:rPr>
              <a:t>不锈钢无缝钢管应符合</a:t>
            </a:r>
            <a:r>
              <a:rPr lang="en-US" altLang="zh-CN" sz="1900" dirty="0">
                <a:latin typeface="+mn-ea"/>
              </a:rPr>
              <a:t> GB/T 14976</a:t>
            </a:r>
            <a:r>
              <a:rPr lang="zh-CN" altLang="zh-CN" sz="1900" dirty="0">
                <a:latin typeface="+mn-ea"/>
              </a:rPr>
              <a:t>《流体输送用不锈钢无缝钢管》中规定，热处理并酸洗后交货</a:t>
            </a:r>
            <a:r>
              <a:rPr lang="zh-CN" altLang="en-US" sz="1900" dirty="0">
                <a:latin typeface="+mn-ea"/>
              </a:rPr>
              <a:t>；</a:t>
            </a:r>
            <a:endParaRPr lang="en-US" altLang="zh-CN" sz="1900" dirty="0">
              <a:latin typeface="+mn-ea"/>
            </a:endParaRPr>
          </a:p>
          <a:p>
            <a:r>
              <a:rPr lang="en-US" altLang="zh-CN" sz="1900" dirty="0">
                <a:latin typeface="+mn-ea"/>
              </a:rPr>
              <a:t>16MnDR</a:t>
            </a:r>
            <a:r>
              <a:rPr lang="zh-CN" altLang="zh-CN" sz="1900" dirty="0">
                <a:latin typeface="+mn-ea"/>
              </a:rPr>
              <a:t>钢板应符合</a:t>
            </a:r>
            <a:r>
              <a:rPr lang="en-US" altLang="zh-CN" sz="1900" dirty="0">
                <a:latin typeface="+mn-ea"/>
              </a:rPr>
              <a:t> GB/T 3531</a:t>
            </a:r>
            <a:r>
              <a:rPr lang="zh-CN" altLang="zh-CN" sz="1900" dirty="0">
                <a:latin typeface="+mn-ea"/>
              </a:rPr>
              <a:t>《低温压力容器用钢板》规定，供货状态为正火加回火；</a:t>
            </a:r>
            <a:endParaRPr lang="en-US" altLang="zh-CN" sz="1900" dirty="0">
              <a:latin typeface="+mn-ea"/>
            </a:endParaRPr>
          </a:p>
          <a:p>
            <a:r>
              <a:rPr lang="en-US" altLang="zh-CN" sz="1900" dirty="0">
                <a:latin typeface="+mn-ea"/>
              </a:rPr>
              <a:t>16MnDⅡ</a:t>
            </a:r>
            <a:r>
              <a:rPr lang="zh-CN" altLang="zh-CN" sz="1900" dirty="0">
                <a:latin typeface="+mn-ea"/>
              </a:rPr>
              <a:t>锻件按</a:t>
            </a:r>
            <a:r>
              <a:rPr lang="en-US" altLang="zh-CN" sz="1900" dirty="0">
                <a:latin typeface="+mn-ea"/>
              </a:rPr>
              <a:t> NB/T 47009</a:t>
            </a:r>
            <a:r>
              <a:rPr lang="zh-CN" altLang="zh-CN" sz="1900" dirty="0">
                <a:latin typeface="+mn-ea"/>
              </a:rPr>
              <a:t>《低温承压设备低合金钢锻件》中</a:t>
            </a:r>
            <a:r>
              <a:rPr lang="en-US" altLang="zh-CN" sz="1900" dirty="0">
                <a:latin typeface="+mn-ea"/>
              </a:rPr>
              <a:t>Ⅱ</a:t>
            </a:r>
            <a:r>
              <a:rPr lang="zh-CN" altLang="zh-CN" sz="1900" dirty="0">
                <a:latin typeface="+mn-ea"/>
              </a:rPr>
              <a:t>级要求进行制造、检验和验收，</a:t>
            </a:r>
            <a:endParaRPr lang="en-US" altLang="zh-CN" sz="1900" dirty="0">
              <a:latin typeface="+mn-ea"/>
            </a:endParaRPr>
          </a:p>
          <a:p>
            <a:r>
              <a:rPr lang="zh-CN" altLang="zh-CN" sz="1900" dirty="0">
                <a:latin typeface="+mn-ea"/>
              </a:rPr>
              <a:t>供货状态为调质；</a:t>
            </a:r>
            <a:endParaRPr lang="en-US" altLang="zh-CN" sz="1900" dirty="0">
              <a:latin typeface="+mn-ea"/>
            </a:endParaRPr>
          </a:p>
          <a:p>
            <a:r>
              <a:rPr lang="en-US" altLang="zh-CN" sz="1900" dirty="0">
                <a:latin typeface="+mn-ea"/>
              </a:rPr>
              <a:t>Q345E</a:t>
            </a:r>
            <a:r>
              <a:rPr lang="zh-CN" altLang="zh-CN" sz="1900" dirty="0">
                <a:latin typeface="+mn-ea"/>
              </a:rPr>
              <a:t>无缝钢管应符合</a:t>
            </a:r>
            <a:r>
              <a:rPr lang="en-US" altLang="zh-CN" sz="1900" dirty="0">
                <a:latin typeface="+mn-ea"/>
              </a:rPr>
              <a:t> GB/T 6479</a:t>
            </a:r>
            <a:r>
              <a:rPr lang="zh-CN" altLang="zh-CN" sz="1900" dirty="0">
                <a:latin typeface="+mn-ea"/>
              </a:rPr>
              <a:t>《高压化肥设备用无缝钢管》中规定，供货状态为正火。</a:t>
            </a:r>
            <a:endParaRPr lang="en-US" altLang="zh-CN" sz="1900" dirty="0">
              <a:latin typeface="+mn-ea"/>
            </a:endParaRPr>
          </a:p>
          <a:p>
            <a:r>
              <a:rPr lang="zh-CN" altLang="en-US" sz="1900" dirty="0">
                <a:latin typeface="+mn-ea"/>
              </a:rPr>
              <a:t>标准未注明年份的执行最新版本标准，其它技术要求还应符合具体采购项目的订货资料。</a:t>
            </a:r>
            <a:endParaRPr lang="en-US" altLang="zh-CN" sz="1900" dirty="0">
              <a:latin typeface="+mn-ea"/>
            </a:endParaRPr>
          </a:p>
          <a:p>
            <a:endParaRPr lang="zh-CN" alt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25145" y="1445260"/>
            <a:ext cx="10644505" cy="3990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000" dirty="0">
                <a:latin typeface="+mn-ea"/>
              </a:rPr>
              <a:t>9</a:t>
            </a:r>
            <a:r>
              <a:rPr lang="zh-CN" altLang="en-US" sz="2000" dirty="0">
                <a:latin typeface="+mn-ea"/>
              </a:rPr>
              <a:t>、附件加工图只为体现加工尺寸和技术要求，其中的材质和数量不作为订货依据。具体订货材 质和数量以订货清单为准。供货商采购加工前有义务对订货资料进行核对。如有异议的地方，应及时沟通，联系人江工</a:t>
            </a:r>
            <a:r>
              <a:rPr lang="en-US" altLang="zh-CN" sz="2000" dirty="0">
                <a:latin typeface="+mn-ea"/>
              </a:rPr>
              <a:t>13455260141</a:t>
            </a:r>
            <a:r>
              <a:rPr lang="zh-CN" altLang="en-US" sz="2000" dirty="0">
                <a:latin typeface="+mn-ea"/>
              </a:rPr>
              <a:t>，甘工</a:t>
            </a:r>
            <a:r>
              <a:rPr lang="en-US" altLang="zh-CN" sz="2000" dirty="0">
                <a:latin typeface="+mn-ea"/>
              </a:rPr>
              <a:t>15666694050</a:t>
            </a:r>
            <a:r>
              <a:rPr lang="zh-CN" altLang="en-US" sz="2000" dirty="0">
                <a:latin typeface="+mn-ea"/>
              </a:rPr>
              <a:t>。</a:t>
            </a:r>
            <a:endParaRPr lang="en-US" altLang="zh-CN" sz="2000" dirty="0">
              <a:latin typeface="+mn-ea"/>
            </a:endParaRPr>
          </a:p>
          <a:p>
            <a:pPr marL="0" indent="0">
              <a:lnSpc>
                <a:spcPct val="150000"/>
              </a:lnSpc>
              <a:buNone/>
            </a:pPr>
            <a:r>
              <a:rPr lang="en-US" altLang="zh-CN" sz="2000" dirty="0">
                <a:latin typeface="+mn-ea"/>
              </a:rPr>
              <a:t>10</a:t>
            </a:r>
            <a:r>
              <a:rPr lang="zh-CN" altLang="en-US" sz="2000" dirty="0">
                <a:latin typeface="+mn-ea"/>
              </a:rPr>
              <a:t>、运输费用由供货商承担，请供货商做好防护，避免运输途中磕碰损伤，做好防潮防锈措施。</a:t>
            </a:r>
            <a:r>
              <a:rPr lang="zh-CN" altLang="en-US" sz="2000" dirty="0">
                <a:solidFill>
                  <a:srgbClr val="FF0000"/>
                </a:solidFill>
                <a:latin typeface="+mn-ea"/>
              </a:rPr>
              <a:t>因供货质量问题或者未按照约定时间供货等原因造成我方产生损失的，损失由供货商承担。</a:t>
            </a:r>
            <a:endParaRPr lang="en-US" altLang="zh-CN" sz="2000" dirty="0">
              <a:latin typeface="+mn-ea"/>
            </a:endParaRPr>
          </a:p>
          <a:p>
            <a:pPr marL="0" indent="0">
              <a:lnSpc>
                <a:spcPct val="150000"/>
              </a:lnSpc>
              <a:buNone/>
            </a:pPr>
            <a:r>
              <a:rPr lang="en-US" altLang="zh-CN" sz="2000" dirty="0">
                <a:latin typeface="+mn-ea"/>
              </a:rPr>
              <a:t>11</a:t>
            </a:r>
            <a:r>
              <a:rPr lang="zh-CN" altLang="en-US" sz="2000" dirty="0">
                <a:latin typeface="+mn-ea"/>
              </a:rPr>
              <a:t>、其他应注意问题见下图：</a:t>
            </a:r>
            <a:endParaRPr lang="zh-CN" altLang="en-US" sz="2000" dirty="0">
              <a:latin typeface="+mn-ea"/>
            </a:endParaRPr>
          </a:p>
          <a:p>
            <a:pPr marL="0" indent="0">
              <a:buNone/>
            </a:pPr>
            <a:endParaRPr lang="zh-CN" altLang="en-US" sz="2000" dirty="0">
              <a:latin typeface="+mn-ea"/>
            </a:endParaRPr>
          </a:p>
        </p:txBody>
      </p:sp>
      <p:sp>
        <p:nvSpPr>
          <p:cNvPr id="3" name="标题 1"/>
          <p:cNvSpPr>
            <a:spLocks noGrp="1"/>
          </p:cNvSpPr>
          <p:nvPr/>
        </p:nvSpPr>
        <p:spPr>
          <a:xfrm>
            <a:off x="721360" y="828675"/>
            <a:ext cx="10515600" cy="6165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rPr>
              <a:t>很重要</a:t>
            </a:r>
            <a:r>
              <a:rPr lang="en-US" altLang="zh-CN"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rPr>
              <a:t>---</a:t>
            </a:r>
            <a:r>
              <a:rPr lang="zh-CN" altLang="en-US"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rPr>
              <a:t>原材料供货补充技术要求</a:t>
            </a:r>
            <a:endParaRPr lang="zh-CN" altLang="en-US" sz="3200" b="1" dirty="0">
              <a:solidFill>
                <a:srgbClr val="FF0000"/>
              </a:solidFill>
              <a:highlight>
                <a:srgbClr val="FFFF00"/>
              </a:highlight>
              <a:latin typeface="方正仿宋_GB2312" panose="02000000000000000000" charset="-122"/>
              <a:ea typeface="方正仿宋_GB2312" panose="02000000000000000000" charset="-122"/>
              <a:cs typeface="方正仿宋_GB2312" panose="020000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23868" b="3332"/>
          <a:stretch>
            <a:fillRect/>
          </a:stretch>
        </p:blipFill>
        <p:spPr>
          <a:xfrm>
            <a:off x="662185" y="345781"/>
            <a:ext cx="4547938" cy="4414531"/>
          </a:xfrm>
          <a:prstGeom prst="rect">
            <a:avLst/>
          </a:prstGeom>
        </p:spPr>
      </p:pic>
      <p:sp>
        <p:nvSpPr>
          <p:cNvPr id="5" name="文本框 4"/>
          <p:cNvSpPr txBox="1"/>
          <p:nvPr/>
        </p:nvSpPr>
        <p:spPr>
          <a:xfrm>
            <a:off x="525597" y="5666488"/>
            <a:ext cx="5293233" cy="830997"/>
          </a:xfrm>
          <a:prstGeom prst="rect">
            <a:avLst/>
          </a:prstGeom>
          <a:noFill/>
        </p:spPr>
        <p:txBody>
          <a:bodyPr wrap="square" rtlCol="0">
            <a:spAutoFit/>
          </a:bodyPr>
          <a:lstStyle/>
          <a:p>
            <a:r>
              <a:rPr lang="zh-CN" altLang="en-US" sz="2400" b="1" dirty="0">
                <a:solidFill>
                  <a:srgbClr val="FF0000"/>
                </a:solidFill>
              </a:rPr>
              <a:t>芯盖放入芯壳后，芯盖不得高于芯壳密封面，尺寸公差按图纸要求</a:t>
            </a:r>
            <a:endParaRPr lang="zh-CN" altLang="en-US" sz="2400" b="1" dirty="0">
              <a:solidFill>
                <a:srgbClr val="FF0000"/>
              </a:solidFill>
            </a:endParaRPr>
          </a:p>
        </p:txBody>
      </p:sp>
      <p:sp>
        <p:nvSpPr>
          <p:cNvPr id="6" name="左箭头 5"/>
          <p:cNvSpPr/>
          <p:nvPr/>
        </p:nvSpPr>
        <p:spPr>
          <a:xfrm rot="5400000">
            <a:off x="2408555" y="4601210"/>
            <a:ext cx="1425575" cy="3702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5818830" y="345781"/>
            <a:ext cx="5402310" cy="4397378"/>
          </a:xfrm>
          <a:prstGeom prst="rect">
            <a:avLst/>
          </a:prstGeom>
        </p:spPr>
      </p:pic>
      <p:pic>
        <p:nvPicPr>
          <p:cNvPr id="8" name="图片 7"/>
          <p:cNvPicPr>
            <a:picLocks noChangeAspect="1"/>
          </p:cNvPicPr>
          <p:nvPr/>
        </p:nvPicPr>
        <p:blipFill>
          <a:blip r:embed="rId3"/>
          <a:stretch>
            <a:fillRect/>
          </a:stretch>
        </p:blipFill>
        <p:spPr>
          <a:xfrm>
            <a:off x="8398510" y="3166110"/>
            <a:ext cx="402590" cy="2349500"/>
          </a:xfrm>
          <a:prstGeom prst="rect">
            <a:avLst/>
          </a:prstGeom>
        </p:spPr>
      </p:pic>
      <p:sp>
        <p:nvSpPr>
          <p:cNvPr id="9" name="文本框 8"/>
          <p:cNvSpPr txBox="1"/>
          <p:nvPr/>
        </p:nvSpPr>
        <p:spPr>
          <a:xfrm>
            <a:off x="5818830" y="5682906"/>
            <a:ext cx="5293233" cy="830997"/>
          </a:xfrm>
          <a:prstGeom prst="rect">
            <a:avLst/>
          </a:prstGeom>
          <a:noFill/>
        </p:spPr>
        <p:txBody>
          <a:bodyPr wrap="square" rtlCol="0">
            <a:spAutoFit/>
          </a:bodyPr>
          <a:lstStyle/>
          <a:p>
            <a:r>
              <a:rPr lang="zh-CN" altLang="en-US" sz="2400" b="1" dirty="0">
                <a:solidFill>
                  <a:srgbClr val="FF0000"/>
                </a:solidFill>
              </a:rPr>
              <a:t>请按图纸要求保证内外粗糙度要求，并做好防潮措施，上图为不合格产品</a:t>
            </a:r>
            <a:endParaRPr lang="zh-CN" altLang="en-US" sz="2400" b="1"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7744" y="150368"/>
            <a:ext cx="3665982" cy="4887976"/>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462" y="150368"/>
            <a:ext cx="3665982" cy="4887976"/>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9674" y="150368"/>
            <a:ext cx="3665982" cy="4887976"/>
          </a:xfrm>
          <a:prstGeom prst="rect">
            <a:avLst/>
          </a:prstGeom>
        </p:spPr>
      </p:pic>
      <p:sp>
        <p:nvSpPr>
          <p:cNvPr id="9" name="文本框 8"/>
          <p:cNvSpPr txBox="1"/>
          <p:nvPr/>
        </p:nvSpPr>
        <p:spPr>
          <a:xfrm>
            <a:off x="497967" y="5513257"/>
            <a:ext cx="11227689" cy="461665"/>
          </a:xfrm>
          <a:prstGeom prst="rect">
            <a:avLst/>
          </a:prstGeom>
          <a:noFill/>
        </p:spPr>
        <p:txBody>
          <a:bodyPr wrap="square" rtlCol="0">
            <a:spAutoFit/>
          </a:bodyPr>
          <a:lstStyle/>
          <a:p>
            <a:r>
              <a:rPr lang="zh-CN" altLang="en-US" sz="2400" b="1" dirty="0">
                <a:solidFill>
                  <a:srgbClr val="FF0000"/>
                </a:solidFill>
              </a:rPr>
              <a:t>左一：合格品。                                中间：不合格。                                右一：不合格。</a:t>
            </a:r>
            <a:endParaRPr lang="zh-CN" altLang="en-US" sz="2400" b="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1299" y="64008"/>
            <a:ext cx="3857625"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295" y="237744"/>
            <a:ext cx="3857625" cy="6858000"/>
          </a:xfrm>
          <a:prstGeom prst="rect">
            <a:avLst/>
          </a:prstGeom>
        </p:spPr>
      </p:pic>
      <p:sp>
        <p:nvSpPr>
          <p:cNvPr id="6" name="文本框 5"/>
          <p:cNvSpPr txBox="1"/>
          <p:nvPr/>
        </p:nvSpPr>
        <p:spPr>
          <a:xfrm>
            <a:off x="4565300" y="2862072"/>
            <a:ext cx="2531460" cy="830997"/>
          </a:xfrm>
          <a:prstGeom prst="rect">
            <a:avLst/>
          </a:prstGeom>
          <a:noFill/>
        </p:spPr>
        <p:txBody>
          <a:bodyPr wrap="square" rtlCol="0">
            <a:spAutoFit/>
          </a:bodyPr>
          <a:lstStyle/>
          <a:p>
            <a:r>
              <a:rPr lang="zh-CN" altLang="en-US" sz="4800" b="1" dirty="0">
                <a:solidFill>
                  <a:srgbClr val="FF0000"/>
                </a:solidFill>
              </a:rPr>
              <a:t>不合格。</a:t>
            </a:r>
            <a:endParaRPr lang="zh-CN" altLang="en-US" sz="4800" b="1" dirty="0">
              <a:solidFill>
                <a:srgbClr val="FF0000"/>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COMMONDATA" val="eyJoZGlkIjoiYjE4MjEyZjUyODRjMzUzYWQyMTY2NTY5YTNiZDEwMTEifQ=="/>
  <p:tag name="KSO_WPP_MARK_KEY" val="a1ead420-b9e9-487f-9c26-ca8d757c329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1887</Words>
  <Application>WPS 演示</Application>
  <PresentationFormat>宽屏</PresentationFormat>
  <Paragraphs>75</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Calibri Light</vt:lpstr>
      <vt:lpstr>微软雅黑</vt:lpstr>
      <vt:lpstr>Arial Unicode MS</vt:lpstr>
      <vt:lpstr>Calibri</vt:lpstr>
      <vt:lpstr>方正仿宋简体</vt:lpstr>
      <vt:lpstr>方正仿宋_GB2312</vt:lpstr>
      <vt:lpstr>Office 主题</vt:lpstr>
      <vt:lpstr>很重要---原材料供货补充技术要求</vt:lpstr>
      <vt:lpstr>很重要---原材料供货补充技术要求</vt:lpstr>
      <vt:lpstr>PowerPoint 演示文稿</vt:lpstr>
      <vt:lpstr>PowerPoint 演示文稿</vt:lpstr>
      <vt:lpstr>PowerPoint 演示文稿</vt:lpstr>
      <vt:lpstr>很重要---原材料供货补充技术要求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Sinopec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JHY</cp:lastModifiedBy>
  <cp:revision>100</cp:revision>
  <cp:lastPrinted>2023-10-12T01:41:00Z</cp:lastPrinted>
  <dcterms:created xsi:type="dcterms:W3CDTF">2022-06-16T07:42:00Z</dcterms:created>
  <dcterms:modified xsi:type="dcterms:W3CDTF">2024-04-17T07:13:03Z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64046E2B28A9493E85F3DD9B8E5DE2A1</vt:lpwstr>
  </property>
  <property fmtid="{D5CDD505-2E9C-101B-9397-08002B2CF9AE}" pid="3" name="KSOProductBuildVer">
    <vt:lpwstr>2052-12.1.0.16417</vt:lpwstr>
  </property>
</Properties>
</file>